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Default Extension="docx" ContentType="application/vnd.openxmlformats-officedocument.wordprocessingml.document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3" r:id="rId6"/>
    <p:sldId id="307" r:id="rId7"/>
    <p:sldId id="292" r:id="rId8"/>
    <p:sldId id="310" r:id="rId9"/>
    <p:sldId id="308" r:id="rId10"/>
    <p:sldId id="294" r:id="rId11"/>
    <p:sldId id="295" r:id="rId12"/>
    <p:sldId id="309" r:id="rId13"/>
    <p:sldId id="305" r:id="rId14"/>
    <p:sldId id="306" r:id="rId15"/>
    <p:sldId id="296" r:id="rId1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xmlns:mc="http://schemas.openxmlformats.org/markup-compatibility/2006" xmlns:a14="http://schemas.microsoft.com/office/drawing/2010/main" val="000000" mc:Ignorable=""/>
    <a:srgbClr xmlns:mc="http://schemas.openxmlformats.org/markup-compatibility/2006" xmlns:a14="http://schemas.microsoft.com/office/drawing/2010/main" val="73BE64" mc:Ignorable=""/>
    <a:srgbClr xmlns:mc="http://schemas.openxmlformats.org/markup-compatibility/2006" xmlns:a14="http://schemas.microsoft.com/office/drawing/2010/main" val="FFEE00" mc:Ignorable=""/>
    <a:srgbClr xmlns:mc="http://schemas.openxmlformats.org/markup-compatibility/2006" xmlns:a14="http://schemas.microsoft.com/office/drawing/2010/main" val="F17632" mc:Ignorable=""/>
    <a:srgbClr xmlns:mc="http://schemas.openxmlformats.org/markup-compatibility/2006" xmlns:a14="http://schemas.microsoft.com/office/drawing/2010/main" val="5490CA" mc:Ignorable=""/>
    <a:srgbClr xmlns:mc="http://schemas.openxmlformats.org/markup-compatibility/2006" xmlns:a14="http://schemas.microsoft.com/office/drawing/2010/main" val="F9B030" mc:Ignorable=""/>
    <a:srgbClr xmlns:mc="http://schemas.openxmlformats.org/markup-compatibility/2006" xmlns:a14="http://schemas.microsoft.com/office/drawing/2010/main" val="525353" mc:Ignorable=""/>
    <a:srgbClr xmlns:mc="http://schemas.openxmlformats.org/markup-compatibility/2006" xmlns:a14="http://schemas.microsoft.com/office/drawing/2010/main" val="882708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838" autoAdjust="0"/>
    <p:restoredTop sz="94660"/>
  </p:normalViewPr>
  <p:slideViewPr>
    <p:cSldViewPr snapToGrid="0" snapToObjects="1" showGuides="1">
      <p:cViewPr>
        <p:scale>
          <a:sx n="71" d="100"/>
          <a:sy n="71" d="100"/>
        </p:scale>
        <p:origin x="-1066" y="-389"/>
      </p:cViewPr>
      <p:guideLst>
        <p:guide orient="horz" pos="3761"/>
        <p:guide pos="31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1" Type="http://schemas.openxmlformats.org/officeDocument/2006/relationships/slide" Target="slides/slide7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3EF946A-B13A-42AE-B374-9948A476A893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B7BABB0-F3B8-48A7-BCAA-71D9222A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0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2DD74BE-6F41-4145-A2AA-C514B0A50D0A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37ED7AC-D90E-44FA-813E-55CE8F1A0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D7AC-D90E-44FA-813E-55CE8F1A06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D7AC-D90E-44FA-813E-55CE8F1A06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D7AC-D90E-44FA-813E-55CE8F1A06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D7AC-D90E-44FA-813E-55CE8F1A06C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D7AC-D90E-44FA-813E-55CE8F1A06C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D7AC-D90E-44FA-813E-55CE8F1A06C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607119" y="0"/>
            <a:ext cx="292203" cy="1973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348562"/>
            <a:ext cx="205897" cy="854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953441" y="5304344"/>
            <a:ext cx="190559" cy="471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607119" y="6273800"/>
            <a:ext cx="1269961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rob.morrison\Desktop\PiL_PPT\Picture 20.pn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4055093" y="573207"/>
            <a:ext cx="4556580" cy="3929438"/>
          </a:xfrm>
          <a:prstGeom prst="rect">
            <a:avLst/>
          </a:prstGeom>
          <a:noFill/>
        </p:spPr>
      </p:pic>
      <p:pic>
        <p:nvPicPr>
          <p:cNvPr id="22" name="Picture 21" descr="Blue_Background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245" cy="6851338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232067" y="2693700"/>
            <a:ext cx="3844920" cy="109980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233193" y="3918108"/>
            <a:ext cx="322632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6" name="Picture 25" descr="yellow-square.png"/>
          <p:cNvPicPr>
            <a:picLocks noChangeAspect="1"/>
          </p:cNvPicPr>
          <p:nvPr userDrawn="1"/>
        </p:nvPicPr>
        <p:blipFill>
          <a:blip r:embed="rId4" cstate="email">
            <a:alphaModFix/>
            <a:lum bright="-6000"/>
          </a:blip>
          <a:stretch>
            <a:fillRect/>
          </a:stretch>
        </p:blipFill>
        <p:spPr>
          <a:xfrm>
            <a:off x="2877080" y="367872"/>
            <a:ext cx="1721328" cy="1834779"/>
          </a:xfrm>
          <a:prstGeom prst="rect">
            <a:avLst/>
          </a:prstGeom>
        </p:spPr>
      </p:pic>
      <p:pic>
        <p:nvPicPr>
          <p:cNvPr id="13" name="Picture 2" descr="M:\Public Sector\FY10 Active Jobs\SLX00019_PiL_More Templates\STUDIO\Print\PiL_PPT\Partners-in-Learning_2_bL_r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9247" y="6146958"/>
            <a:ext cx="1766618" cy="408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81960" y="1641840"/>
            <a:ext cx="7781040" cy="4530360"/>
          </a:xfrm>
        </p:spPr>
        <p:txBody>
          <a:bodyPr/>
          <a:lstStyle>
            <a:lvl1pPr marL="285750" indent="-285750">
              <a:spcAft>
                <a:spcPts val="0"/>
              </a:spcAft>
              <a:buClr>
                <a:srgbClr xmlns:mc="http://schemas.openxmlformats.org/markup-compatibility/2006" xmlns:a14="http://schemas.microsoft.com/office/drawing/2010/main" val="5490CA" mc:Ignorable=""/>
              </a:buClr>
              <a:buSzPct val="110000"/>
              <a:buFont typeface="Arial"/>
              <a:buChar char="•"/>
              <a:defRPr sz="1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</a:defRPr>
            </a:lvl1pPr>
            <a:lvl2pPr marL="569913" indent="-284163">
              <a:buFont typeface="Lucida Grande"/>
              <a:buChar char="-"/>
              <a:defRPr sz="160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defRPr>
            </a:lvl2pPr>
            <a:lvl3pPr marL="855663" indent="-285750">
              <a:defRPr sz="160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defRPr>
            </a:lvl3pPr>
            <a:lvl4pPr marL="1139825" indent="-284163">
              <a:defRPr sz="160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600" dirty="0" smtClean="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rPr>
              <a:t>Fourth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81960" y="1641840"/>
            <a:ext cx="7781040" cy="4530360"/>
          </a:xfrm>
        </p:spPr>
        <p:txBody>
          <a:bodyPr/>
          <a:lstStyle>
            <a:lvl1pPr marL="285750" indent="-285750">
              <a:spcAft>
                <a:spcPts val="0"/>
              </a:spcAft>
              <a:buClr>
                <a:srgbClr xmlns:mc="http://schemas.openxmlformats.org/markup-compatibility/2006" xmlns:a14="http://schemas.microsoft.com/office/drawing/2010/main" val="5490CA" mc:Ignorable=""/>
              </a:buClr>
              <a:buSzPct val="110000"/>
              <a:buFont typeface="Arial"/>
              <a:buChar char="•"/>
              <a:defRPr sz="1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</a:defRPr>
            </a:lvl1pPr>
            <a:lvl2pPr marL="569913" indent="-284163">
              <a:buFont typeface="Lucida Grande"/>
              <a:buChar char="-"/>
              <a:defRPr sz="160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defRPr>
            </a:lvl2pPr>
            <a:lvl3pPr marL="855663" indent="-285750">
              <a:defRPr sz="160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defRPr>
            </a:lvl3pPr>
            <a:lvl4pPr marL="1139825" indent="-284163">
              <a:defRPr sz="160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600" dirty="0" smtClean="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rPr>
              <a:t>Fourth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760" y="386958"/>
            <a:ext cx="7781040" cy="792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circles-yellow.png"/>
          <p:cNvPicPr>
            <a:picLocks noChangeAspect="1"/>
          </p:cNvPicPr>
          <p:nvPr userDrawn="1"/>
        </p:nvPicPr>
        <p:blipFill>
          <a:blip r:embed="rId3" cstate="email">
            <a:alphaModFix amt="60000"/>
          </a:blip>
          <a:stretch>
            <a:fillRect/>
          </a:stretch>
        </p:blipFill>
        <p:spPr>
          <a:xfrm>
            <a:off x="7831655" y="3636400"/>
            <a:ext cx="1133815" cy="226203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81960" y="1641840"/>
            <a:ext cx="7781040" cy="4530360"/>
          </a:xfrm>
        </p:spPr>
        <p:txBody>
          <a:bodyPr/>
          <a:lstStyle>
            <a:lvl1pPr marL="285750" indent="-285750">
              <a:spcAft>
                <a:spcPts val="0"/>
              </a:spcAft>
              <a:buClr>
                <a:schemeClr val="bg1"/>
              </a:buClr>
              <a:buSzPct val="110000"/>
              <a:buFont typeface="Arial"/>
              <a:buChar char="•"/>
              <a:defRPr sz="1800">
                <a:solidFill>
                  <a:schemeClr val="bg1"/>
                </a:solidFill>
                <a:effectLst/>
              </a:defRPr>
            </a:lvl1pPr>
            <a:lvl2pPr marL="569913" indent="-284163">
              <a:buClr>
                <a:schemeClr val="bg1"/>
              </a:buClr>
              <a:buFont typeface="Lucida Grande"/>
              <a:buChar char="-"/>
              <a:defRPr sz="1600">
                <a:solidFill>
                  <a:schemeClr val="bg1"/>
                </a:solidFill>
              </a:defRPr>
            </a:lvl2pPr>
            <a:lvl3pPr marL="855663" indent="-285750"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marL="1139825" indent="-284163"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7400"/>
            <a:ext cx="8813800" cy="792162"/>
          </a:xfrm>
        </p:spPr>
        <p:txBody>
          <a:bodyPr/>
          <a:lstStyle>
            <a:lvl1pPr algn="ctr">
              <a:defRPr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yellow-square.png"/>
          <p:cNvPicPr>
            <a:picLocks noChangeAspect="1"/>
          </p:cNvPicPr>
          <p:nvPr userDrawn="1"/>
        </p:nvPicPr>
        <p:blipFill>
          <a:blip r:embed="rId3" cstate="email">
            <a:lum/>
            <a:alphaModFix amt="60000"/>
          </a:blip>
          <a:stretch>
            <a:fillRect/>
          </a:stretch>
        </p:blipFill>
        <p:spPr>
          <a:xfrm>
            <a:off x="6623580" y="3687815"/>
            <a:ext cx="1987020" cy="2117982"/>
          </a:xfrm>
          <a:prstGeom prst="rect">
            <a:avLst/>
          </a:prstGeom>
        </p:spPr>
      </p:pic>
      <p:pic>
        <p:nvPicPr>
          <p:cNvPr id="8" name="Picture 2" descr="M:\Public Sector\FY10 Active Jobs\SLX00019_PiL_More Templates\STUDIO\Print\PiL_PPT\Partners-in-Learning_2_bL_r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9247" y="6146958"/>
            <a:ext cx="1766618" cy="4083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880" y="1600200"/>
            <a:ext cx="3749520" cy="452596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285750" indent="-285750">
              <a:buClr>
                <a:srgbClr xmlns:mc="http://schemas.openxmlformats.org/markup-compatibility/2006" xmlns:a14="http://schemas.microsoft.com/office/drawing/2010/main" val="5490CA" mc:Ignorable=""/>
              </a:buClr>
              <a:buSzPct val="110000"/>
              <a:buFont typeface="Arial"/>
              <a:buChar char="•"/>
              <a:defRPr sz="180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defRPr>
            </a:lvl2pPr>
            <a:lvl3pPr>
              <a:defRPr sz="2000"/>
            </a:lvl3pPr>
            <a:lvl4pPr marL="569913" indent="-284163">
              <a:defRPr sz="160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defRPr>
            </a:lvl4pPr>
            <a:lvl5pPr marL="855663" indent="-285750">
              <a:buFont typeface="Arial"/>
              <a:buChar char="•"/>
              <a:defRPr sz="160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sz="1600" dirty="0" smtClean="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rPr>
              <a:t>Fourth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>
              <a:defRPr sz="2200"/>
            </a:lvl1pPr>
            <a:lvl2pPr marL="285750" indent="-285750">
              <a:buClr>
                <a:srgbClr xmlns:mc="http://schemas.openxmlformats.org/markup-compatibility/2006" xmlns:a14="http://schemas.microsoft.com/office/drawing/2010/main" val="5490CA" mc:Ignorable=""/>
              </a:buClr>
              <a:buSzPct val="110000"/>
              <a:buFont typeface="Arial"/>
              <a:buChar char="•"/>
              <a:defRPr sz="18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/>
            </a:lvl3pPr>
            <a:lvl4pPr marL="569913" indent="-284163"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 marL="855663" indent="-285750">
              <a:buFont typeface="Arial"/>
              <a:buChar char="•"/>
              <a:defRPr sz="160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sz="1600" dirty="0" smtClean="0">
                <a:solidFill>
                  <a:srgbClr xmlns:mc="http://schemas.openxmlformats.org/markup-compatibility/2006" xmlns:a14="http://schemas.microsoft.com/office/drawing/2010/main" val="525353" mc:Ignorable=""/>
                </a:solidFill>
              </a:rPr>
              <a:t>Fourth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74880" y="1134360"/>
            <a:ext cx="7407120" cy="4885440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effectLst/>
                <a:latin typeface="Consolas"/>
                <a:cs typeface="Consolas"/>
              </a:defRPr>
            </a:lvl1pPr>
            <a:lvl2pPr marL="346075" indent="0">
              <a:buFont typeface="Arial"/>
              <a:buNone/>
              <a:defRPr baseline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defRPr>
            </a:lvl2pPr>
            <a:lvl3pPr>
              <a:buNone/>
              <a:defRPr sz="1800" baseline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A4A5A5" mc:Ignorable=""/>
                </a:solidFill>
              </a:rPr>
              <a:t>Second level</a:t>
            </a:r>
          </a:p>
          <a:p>
            <a:pPr lvl="2"/>
            <a:r>
              <a:rPr lang="en-US" sz="1800" dirty="0" smtClean="0">
                <a:solidFill>
                  <a:srgbClr xmlns:mc="http://schemas.openxmlformats.org/markup-compatibility/2006" xmlns:a14="http://schemas.microsoft.com/office/drawing/2010/main" val="A4A5A5" mc:Ignorable=""/>
                </a:solidFill>
              </a:rPr>
              <a:t>Third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4880" y="342198"/>
            <a:ext cx="6714240" cy="79216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60" y="1154477"/>
            <a:ext cx="7781040" cy="631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731" r:id="rId3"/>
    <p:sldLayoutId id="2147483730" r:id="rId4"/>
    <p:sldLayoutId id="2147483734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xmlns:mc="http://schemas.openxmlformats.org/markup-compatibility/2006" xmlns:a14="http://schemas.microsoft.com/office/drawing/2010/main" val="000000" mc:Ignorable="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200" kern="1200">
          <a:solidFill>
            <a:schemeClr val="tx2"/>
          </a:solidFill>
          <a:effectLst/>
          <a:latin typeface="+mn-lt"/>
          <a:ea typeface="+mn-ea"/>
          <a:cs typeface="+mn-cs"/>
        </a:defRPr>
      </a:lvl1pPr>
      <a:lvl2pPr marL="346075" indent="-346075" algn="l" defTabSz="457200" rtl="0" eaLnBrk="1" latinLnBrk="0" hangingPunct="1">
        <a:lnSpc>
          <a:spcPct val="120000"/>
        </a:lnSpc>
        <a:spcBef>
          <a:spcPct val="20000"/>
        </a:spcBef>
        <a:buSzPct val="100000"/>
        <a:buFontTx/>
        <a:buBlip>
          <a:blip r:embed="rId12"/>
        </a:buBlip>
        <a:defRPr sz="1800" kern="1200">
          <a:solidFill>
            <a:srgbClr xmlns:mc="http://schemas.openxmlformats.org/markup-compatibility/2006" xmlns:a14="http://schemas.microsoft.com/office/drawing/2010/main" val="A4A5A5" mc:Ignorable="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396875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Ecole</a:t>
            </a:r>
            <a:r>
              <a:rPr lang="en-US" dirty="0" smtClean="0"/>
              <a:t> </a:t>
            </a:r>
            <a:r>
              <a:rPr lang="en-US" dirty="0" err="1" smtClean="0"/>
              <a:t>Primaire</a:t>
            </a:r>
            <a:r>
              <a:rPr lang="en-US" dirty="0" smtClean="0"/>
              <a:t> Les </a:t>
            </a:r>
            <a:r>
              <a:rPr lang="en-US" dirty="0" err="1" smtClean="0"/>
              <a:t>Chartreux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40 rue du Champ Chardon</a:t>
            </a:r>
          </a:p>
          <a:p>
            <a:r>
              <a:rPr lang="en-US" dirty="0" smtClean="0"/>
              <a:t>92130 </a:t>
            </a:r>
            <a:r>
              <a:rPr lang="en-US" dirty="0" err="1" smtClean="0"/>
              <a:t>Issy</a:t>
            </a:r>
            <a:r>
              <a:rPr lang="en-US" dirty="0" smtClean="0"/>
              <a:t> les </a:t>
            </a:r>
            <a:r>
              <a:rPr lang="en-US" dirty="0" err="1" smtClean="0"/>
              <a:t>Moulineaux</a:t>
            </a:r>
            <a:endParaRPr lang="en-US" dirty="0" smtClean="0"/>
          </a:p>
          <a:p>
            <a:r>
              <a:rPr lang="en-US" dirty="0" smtClean="0"/>
              <a:t>France</a:t>
            </a:r>
            <a:endParaRPr lang="en-US" dirty="0"/>
          </a:p>
        </p:txBody>
      </p:sp>
      <p:pic>
        <p:nvPicPr>
          <p:cNvPr id="5" name="Image 4" descr="elem_chart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259" y="632888"/>
            <a:ext cx="5051751" cy="4007351"/>
          </a:xfrm>
          <a:prstGeom prst="rect">
            <a:avLst/>
          </a:prstGeom>
        </p:spPr>
      </p:pic>
      <p:pic>
        <p:nvPicPr>
          <p:cNvPr id="7" name="Image 5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3259" y="5638800"/>
            <a:ext cx="22002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Documents and Settings\gilliaem\Mes documents\téléchargés\ac_versailles_RV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355" y="395785"/>
            <a:ext cx="955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9_133x10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9976" y="39578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3266" y="342198"/>
            <a:ext cx="5090615" cy="792162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Stakeholder landscape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en-US" sz="2200" dirty="0" smtClean="0"/>
              <a:t>Who needs to be engaged from the wider community of your school?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66108" y="2115403"/>
          <a:ext cx="8374062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Document" r:id="rId3" imgW="8374439" imgH="4254733" progId="Word.Document.12">
                  <p:embed/>
                </p:oleObj>
              </mc:Choice>
              <mc:Fallback>
                <p:oleObj name="Document" r:id="rId3" imgW="8374439" imgH="425473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08" y="2115403"/>
                        <a:ext cx="8374062" cy="425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 descr="D:\Documents and Settings\gilliaem\Mes documents\téléchargés\ac_versailles_RV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42198"/>
            <a:ext cx="955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9_133x10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304800"/>
            <a:ext cx="1295400" cy="12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 descr="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72979" y="6056668"/>
            <a:ext cx="1550514" cy="6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7290" y="342198"/>
            <a:ext cx="4312692" cy="79216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Planning </a:t>
            </a:r>
            <a:r>
              <a:rPr lang="fr-FR" sz="2000" dirty="0" err="1" smtClean="0"/>
              <a:t>roles</a:t>
            </a:r>
            <a:r>
              <a:rPr lang="fr-FR" sz="2000" dirty="0" smtClean="0"/>
              <a:t> and engagements</a:t>
            </a:r>
            <a:endParaRPr lang="fr-FR" sz="2000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962339" y="1134360"/>
          <a:ext cx="5038962" cy="5628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Document" r:id="rId3" imgW="5955762" imgH="6653393" progId="Word.Document.12">
                  <p:embed/>
                </p:oleObj>
              </mc:Choice>
              <mc:Fallback>
                <p:oleObj name="Document" r:id="rId3" imgW="5955762" imgH="6653393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339" y="1134360"/>
                        <a:ext cx="5038962" cy="5628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 descr="D:\Documents and Settings\gilliaem\Mes documents\téléchargés\ac_versailles_RV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42198"/>
            <a:ext cx="955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8" descr="9_133x10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304800"/>
            <a:ext cx="1295400" cy="12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5" descr="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1910687"/>
            <a:ext cx="1174845" cy="47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630" y="342198"/>
            <a:ext cx="536357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egoe Semibold" pitchFamily="34" charset="0"/>
              </a:rPr>
              <a:t>How can Innovative Schools </a:t>
            </a:r>
            <a:r>
              <a:rPr lang="en-US" dirty="0" smtClean="0">
                <a:latin typeface="Segoe Semibold" pitchFamily="34" charset="0"/>
              </a:rPr>
              <a:t>community </a:t>
            </a:r>
            <a:r>
              <a:rPr lang="en-US" dirty="0" smtClean="0">
                <a:latin typeface="Segoe Semibold" pitchFamily="34" charset="0"/>
              </a:rPr>
              <a:t>help?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We can find through the Innovative Schools community other ways to reach the goals we have. By sharing their experiences, we can develop new ideas and have a better vision of what can be innovation in our school. </a:t>
            </a:r>
          </a:p>
          <a:p>
            <a:r>
              <a:rPr lang="en-US" dirty="0" smtClean="0"/>
              <a:t>The contact with other teachers is very rich and it </a:t>
            </a:r>
            <a:r>
              <a:rPr lang="en-US" dirty="0" smtClean="0"/>
              <a:t>allows </a:t>
            </a:r>
            <a:r>
              <a:rPr lang="en-US" dirty="0" smtClean="0"/>
              <a:t>us a best definition of what we can build for our school.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Image 8" descr="9_133x1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04800"/>
            <a:ext cx="1295400" cy="12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:\Documents and Settings\gilliaem\Mes documents\téléchargés\ac_versailles_RV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2198"/>
            <a:ext cx="955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5" descr="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2979" y="5858965"/>
            <a:ext cx="1550514" cy="6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ecole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706" y="3773423"/>
            <a:ext cx="6662376" cy="1901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212" y="342198"/>
            <a:ext cx="4825418" cy="792162"/>
          </a:xfrm>
        </p:spPr>
        <p:txBody>
          <a:bodyPr/>
          <a:lstStyle/>
          <a:p>
            <a:r>
              <a:rPr lang="en-US" dirty="0" smtClean="0">
                <a:latin typeface="Segoe Semibold" pitchFamily="34" charset="0"/>
              </a:rPr>
              <a:t>Vision of Innovation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vision we share for our school, is a school where all the pupils, whatever their differences, can build the skills they need to </a:t>
            </a:r>
            <a:r>
              <a:rPr lang="en-US" dirty="0" smtClean="0"/>
              <a:t>become </a:t>
            </a:r>
            <a:r>
              <a:rPr lang="en-US" dirty="0" smtClean="0"/>
              <a:t>a responsible citizen in our world. We want collaborative pupils. </a:t>
            </a:r>
          </a:p>
          <a:p>
            <a:pPr algn="just"/>
            <a:r>
              <a:rPr lang="en-US" dirty="0" smtClean="0"/>
              <a:t>We think that autonomy will prepare pupils for the rest of their </a:t>
            </a:r>
            <a:r>
              <a:rPr lang="en-US" dirty="0" smtClean="0"/>
              <a:t>course.</a:t>
            </a:r>
            <a:endParaRPr lang="en-US" dirty="0" smtClean="0"/>
          </a:p>
          <a:p>
            <a:pPr algn="just"/>
            <a:endParaRPr lang="en-US" dirty="0" smtClean="0"/>
          </a:p>
          <a:p>
            <a:pPr marL="285750" lvl="1" indent="-285750"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5490CA" mc:Ignorable=""/>
              </a:buClr>
              <a:buSzPct val="110000"/>
              <a:buNone/>
            </a:pPr>
            <a:endParaRPr lang="en-US" sz="1800" dirty="0" smtClean="0"/>
          </a:p>
          <a:p>
            <a:pPr marL="285750" lvl="1" indent="-285750"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5490CA" mc:Ignorable=""/>
              </a:buClr>
              <a:buSzPct val="110000"/>
              <a:buNone/>
            </a:pPr>
            <a:endParaRPr lang="en-US" sz="1800" dirty="0" smtClean="0"/>
          </a:p>
        </p:txBody>
      </p:sp>
      <p:pic>
        <p:nvPicPr>
          <p:cNvPr id="5" name="Picture 7" descr="D:\Documents and Settings\gilliaem\Mes documents\téléchargés\ac_versailles_RV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198"/>
            <a:ext cx="955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9_133x1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04800"/>
            <a:ext cx="1295400" cy="12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5" descr="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2979" y="5858965"/>
            <a:ext cx="1550514" cy="6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SDC1034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78" y="3152633"/>
            <a:ext cx="3319501" cy="248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SDC1045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0876" y="2879866"/>
            <a:ext cx="3683190" cy="2762393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981960" y="1328605"/>
            <a:ext cx="7781040" cy="4530360"/>
          </a:xfrm>
        </p:spPr>
        <p:txBody>
          <a:bodyPr/>
          <a:lstStyle/>
          <a:p>
            <a:pPr algn="just"/>
            <a:r>
              <a:rPr lang="en-US" dirty="0" smtClean="0"/>
              <a:t>To reach that goal, the most important changes should be:</a:t>
            </a:r>
          </a:p>
          <a:p>
            <a:pPr lvl="1" algn="just"/>
            <a:r>
              <a:rPr lang="en-US" dirty="0" smtClean="0"/>
              <a:t> A new </a:t>
            </a:r>
            <a:r>
              <a:rPr lang="en-US" dirty="0" smtClean="0"/>
              <a:t>working environment  </a:t>
            </a:r>
            <a:r>
              <a:rPr lang="en-US" dirty="0" smtClean="0"/>
              <a:t>(</a:t>
            </a:r>
            <a:r>
              <a:rPr lang="en-US" dirty="0" err="1" smtClean="0"/>
              <a:t>i.e</a:t>
            </a:r>
            <a:r>
              <a:rPr lang="en-US" dirty="0" smtClean="0"/>
              <a:t> : </a:t>
            </a:r>
            <a:r>
              <a:rPr lang="en-US" dirty="0" smtClean="0"/>
              <a:t>working in groups </a:t>
            </a:r>
            <a:r>
              <a:rPr lang="en-US" dirty="0" smtClean="0"/>
              <a:t>according to the needs</a:t>
            </a:r>
            <a:r>
              <a:rPr lang="en-US" dirty="0" smtClean="0"/>
              <a:t>)</a:t>
            </a:r>
          </a:p>
          <a:p>
            <a:pPr lvl="1" algn="just"/>
            <a:r>
              <a:rPr lang="en-US" dirty="0" smtClean="0"/>
              <a:t>A  new organization of the </a:t>
            </a:r>
            <a:r>
              <a:rPr lang="en-US" dirty="0" smtClean="0"/>
              <a:t>working spaces </a:t>
            </a:r>
            <a:r>
              <a:rPr lang="en-US" dirty="0" smtClean="0"/>
              <a:t>in the school (using all the vacant spaces to permit to pupils to be responsible and actors of their </a:t>
            </a:r>
            <a:r>
              <a:rPr lang="en-US" dirty="0" err="1" smtClean="0"/>
              <a:t>learnings</a:t>
            </a:r>
            <a:r>
              <a:rPr lang="en-US" dirty="0" smtClean="0"/>
              <a:t>)</a:t>
            </a:r>
            <a:endParaRPr lang="en-US" dirty="0" smtClean="0"/>
          </a:p>
          <a:p>
            <a:pPr lvl="1" algn="just"/>
            <a:r>
              <a:rPr lang="en-US" dirty="0" smtClean="0"/>
              <a:t>Increase the processes of self assessment (interactive document where the skills and capacities of the pupils are reported)</a:t>
            </a:r>
          </a:p>
          <a:p>
            <a:pPr marL="285750" lvl="1" indent="-285750" algn="just"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5490CA" mc:Ignorable=""/>
              </a:buClr>
              <a:buSzPct val="110000"/>
              <a:buFont typeface="Arial"/>
              <a:buChar char="•"/>
            </a:pPr>
            <a:r>
              <a:rPr lang="en-US" sz="1800" dirty="0" smtClean="0"/>
              <a:t>The Innovative School Program is an opportunity to define what we can build for our school,  for the surrounding community and for other schools in the </a:t>
            </a:r>
            <a:r>
              <a:rPr lang="en-US" sz="1800" dirty="0" smtClean="0"/>
              <a:t>city. </a:t>
            </a:r>
            <a:r>
              <a:rPr lang="en-US" sz="1800" dirty="0" smtClean="0"/>
              <a:t>The challenge is to </a:t>
            </a:r>
            <a:r>
              <a:rPr lang="en-US" sz="1800" dirty="0" smtClean="0"/>
              <a:t>gather </a:t>
            </a:r>
            <a:r>
              <a:rPr lang="en-US" sz="1800" dirty="0" smtClean="0"/>
              <a:t>the educational community around this </a:t>
            </a:r>
            <a:r>
              <a:rPr lang="en-US" sz="1800" dirty="0" smtClean="0"/>
              <a:t>project and to have </a:t>
            </a:r>
            <a:r>
              <a:rPr lang="en-US" sz="1800" dirty="0" smtClean="0"/>
              <a:t>international contacts.</a:t>
            </a:r>
          </a:p>
          <a:p>
            <a:endParaRPr lang="fr-FR" dirty="0"/>
          </a:p>
        </p:txBody>
      </p:sp>
      <p:pic>
        <p:nvPicPr>
          <p:cNvPr id="5" name="Picture 7" descr="D:\Documents and Settings\gilliaem\Mes documents\téléchargés\ac_versailles_RV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42198"/>
            <a:ext cx="955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9_133x1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04800"/>
            <a:ext cx="1295400" cy="12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5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024" y="342198"/>
            <a:ext cx="1550514" cy="6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ecole_2009_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32" y="4498193"/>
            <a:ext cx="2649656" cy="1987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SDC1038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433" y="4402659"/>
            <a:ext cx="2777035" cy="208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259" y="342198"/>
            <a:ext cx="3911019" cy="792162"/>
          </a:xfrm>
        </p:spPr>
        <p:txBody>
          <a:bodyPr/>
          <a:lstStyle/>
          <a:p>
            <a:r>
              <a:rPr lang="en-US" dirty="0" smtClean="0">
                <a:latin typeface="Segoe Semibold" pitchFamily="34" charset="0"/>
              </a:rPr>
              <a:t>Current Status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539" y="1561398"/>
            <a:ext cx="7781040" cy="4530360"/>
          </a:xfrm>
        </p:spPr>
        <p:txBody>
          <a:bodyPr/>
          <a:lstStyle/>
          <a:p>
            <a:r>
              <a:rPr lang="en-US" dirty="0" smtClean="0"/>
              <a:t>Today, at school, we </a:t>
            </a:r>
            <a:r>
              <a:rPr lang="fr-FR" dirty="0" err="1" smtClean="0"/>
              <a:t>consider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pupil</a:t>
            </a:r>
            <a:r>
              <a:rPr lang="fr-FR" dirty="0" smtClean="0"/>
              <a:t>  </a:t>
            </a:r>
            <a:r>
              <a:rPr lang="fr-FR" dirty="0" smtClean="0"/>
              <a:t>as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smtClean="0"/>
              <a:t>proactive in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, </a:t>
            </a:r>
            <a:r>
              <a:rPr lang="fr-FR" dirty="0" smtClean="0"/>
              <a:t>in </a:t>
            </a:r>
            <a:r>
              <a:rPr lang="fr-FR" dirty="0" err="1" smtClean="0"/>
              <a:t>acquiring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and «</a:t>
            </a:r>
            <a:r>
              <a:rPr lang="fr-FR" dirty="0" smtClean="0"/>
              <a:t> how to do… »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teacher</a:t>
            </a:r>
            <a:r>
              <a:rPr lang="fr-FR" dirty="0" smtClean="0"/>
              <a:t>. </a:t>
            </a:r>
          </a:p>
          <a:p>
            <a:pPr>
              <a:buNone/>
            </a:pPr>
            <a:r>
              <a:rPr lang="en-US" dirty="0" smtClean="0"/>
              <a:t>	We integrate ICT into every classroom in order to increase the learning potential and facilitate teaching.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 lvl="1" algn="just">
              <a:spcAft>
                <a:spcPct val="0"/>
              </a:spcAft>
              <a:buNone/>
            </a:pPr>
            <a:endParaRPr lang="en-US" sz="1400" dirty="0" smtClean="0"/>
          </a:p>
          <a:p>
            <a:pPr lvl="1" algn="just">
              <a:spcAft>
                <a:spcPct val="0"/>
              </a:spcAft>
              <a:buNone/>
            </a:pPr>
            <a:endParaRPr lang="en-US" sz="1400" dirty="0" smtClean="0"/>
          </a:p>
          <a:p>
            <a:endParaRPr lang="en-US" dirty="0"/>
          </a:p>
        </p:txBody>
      </p:sp>
      <p:pic>
        <p:nvPicPr>
          <p:cNvPr id="5" name="Picture 7" descr="D:\Documents and Settings\gilliaem\Mes documents\téléchargés\ac_versailles_RV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198"/>
            <a:ext cx="955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9_133x1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04800"/>
            <a:ext cx="1295400" cy="12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5" descr="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0650" y="5858965"/>
            <a:ext cx="1550514" cy="6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SDC1038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886" y="3185260"/>
            <a:ext cx="3213764" cy="2410323"/>
          </a:xfrm>
          <a:prstGeom prst="rect">
            <a:avLst/>
          </a:prstGeom>
        </p:spPr>
      </p:pic>
      <p:pic>
        <p:nvPicPr>
          <p:cNvPr id="10" name="Image 9" descr="SDC1045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0896" y="2688609"/>
            <a:ext cx="3154683" cy="2366013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0434" y="342198"/>
            <a:ext cx="3402107" cy="79216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981960" y="1134359"/>
            <a:ext cx="7781040" cy="2254299"/>
          </a:xfrm>
        </p:spPr>
        <p:txBody>
          <a:bodyPr>
            <a:normAutofit/>
          </a:bodyPr>
          <a:lstStyle/>
          <a:p>
            <a:endParaRPr lang="fr-FR" sz="1100" dirty="0" smtClean="0"/>
          </a:p>
          <a:p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of the </a:t>
            </a:r>
            <a:r>
              <a:rPr lang="fr-FR" dirty="0" err="1" smtClean="0"/>
              <a:t>results</a:t>
            </a:r>
            <a:r>
              <a:rPr lang="fr-FR" dirty="0" smtClean="0"/>
              <a:t> of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pupils</a:t>
            </a:r>
            <a:r>
              <a:rPr lang="fr-FR" dirty="0" smtClean="0"/>
              <a:t> </a:t>
            </a:r>
            <a:r>
              <a:rPr lang="fr-FR" dirty="0" err="1" smtClean="0"/>
              <a:t>evaluations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appears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efforts </a:t>
            </a:r>
            <a:r>
              <a:rPr lang="fr-FR" dirty="0" err="1" smtClean="0"/>
              <a:t>should</a:t>
            </a:r>
            <a:r>
              <a:rPr lang="fr-FR" dirty="0" smtClean="0"/>
              <a:t> 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focused</a:t>
            </a:r>
            <a:r>
              <a:rPr lang="fr-FR" dirty="0" smtClean="0"/>
              <a:t> on </a:t>
            </a:r>
            <a:r>
              <a:rPr lang="fr-FR" dirty="0" smtClean="0"/>
              <a:t>4 axes:</a:t>
            </a:r>
          </a:p>
          <a:p>
            <a:pPr lvl="1"/>
            <a:r>
              <a:rPr lang="fr-FR" dirty="0" smtClean="0"/>
              <a:t> </a:t>
            </a:r>
            <a:r>
              <a:rPr lang="fr-FR" dirty="0" smtClean="0"/>
              <a:t>Access </a:t>
            </a:r>
            <a:r>
              <a:rPr lang="fr-FR" dirty="0" smtClean="0"/>
              <a:t>for all to </a:t>
            </a:r>
            <a:r>
              <a:rPr lang="fr-FR" dirty="0" err="1" smtClean="0"/>
              <a:t>citizenship</a:t>
            </a:r>
            <a:endParaRPr lang="fr-FR" dirty="0" smtClean="0"/>
          </a:p>
          <a:p>
            <a:pPr lvl="1"/>
            <a:r>
              <a:rPr lang="fr-FR" dirty="0" smtClean="0"/>
              <a:t>The culture as </a:t>
            </a:r>
            <a:r>
              <a:rPr lang="fr-FR" dirty="0" smtClean="0"/>
              <a:t>a base of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teachings</a:t>
            </a:r>
            <a:endParaRPr lang="fr-FR" dirty="0" smtClean="0"/>
          </a:p>
          <a:p>
            <a:pPr lvl="1"/>
            <a:r>
              <a:rPr lang="fr-FR" dirty="0" err="1" smtClean="0"/>
              <a:t>Differenciate</a:t>
            </a:r>
            <a:r>
              <a:rPr lang="fr-FR" dirty="0" smtClean="0"/>
              <a:t> the </a:t>
            </a:r>
            <a:r>
              <a:rPr lang="fr-FR" dirty="0" err="1" smtClean="0"/>
              <a:t>learnings</a:t>
            </a:r>
            <a:r>
              <a:rPr lang="fr-FR" dirty="0" smtClean="0"/>
              <a:t> and </a:t>
            </a:r>
            <a:r>
              <a:rPr lang="en-US" dirty="0" smtClean="0"/>
              <a:t>assistance to students experiencing difficulties.</a:t>
            </a:r>
            <a:endParaRPr lang="fr-FR" dirty="0" smtClean="0"/>
          </a:p>
          <a:p>
            <a:pPr lvl="1"/>
            <a:r>
              <a:rPr lang="fr-FR" dirty="0" smtClean="0"/>
              <a:t>P</a:t>
            </a:r>
            <a:r>
              <a:rPr lang="en-US" dirty="0" err="1" smtClean="0"/>
              <a:t>romote</a:t>
            </a:r>
            <a:r>
              <a:rPr lang="en-US" dirty="0" smtClean="0"/>
              <a:t> </a:t>
            </a:r>
            <a:r>
              <a:rPr lang="en-US" dirty="0" smtClean="0"/>
              <a:t>pupils autonomy and initiatives.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19842" y="3697941"/>
            <a:ext cx="6707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2"/>
                </a:solidFill>
              </a:rPr>
              <a:t>For </a:t>
            </a:r>
            <a:r>
              <a:rPr lang="fr-FR" dirty="0" err="1" smtClean="0">
                <a:solidFill>
                  <a:schemeClr val="bg2"/>
                </a:solidFill>
              </a:rPr>
              <a:t>that</a:t>
            </a:r>
            <a:r>
              <a:rPr lang="fr-FR" dirty="0" smtClean="0">
                <a:solidFill>
                  <a:schemeClr val="bg2"/>
                </a:solidFill>
              </a:rPr>
              <a:t>, </a:t>
            </a:r>
            <a:r>
              <a:rPr lang="fr-FR" dirty="0" err="1" smtClean="0">
                <a:solidFill>
                  <a:schemeClr val="bg2"/>
                </a:solidFill>
              </a:rPr>
              <a:t>it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appears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that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it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is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smtClean="0">
                <a:solidFill>
                  <a:schemeClr val="bg2"/>
                </a:solidFill>
              </a:rPr>
              <a:t>important </a:t>
            </a:r>
            <a:r>
              <a:rPr lang="fr-FR" dirty="0" smtClean="0">
                <a:solidFill>
                  <a:schemeClr val="bg2"/>
                </a:solidFill>
              </a:rPr>
              <a:t>to </a:t>
            </a:r>
            <a:r>
              <a:rPr lang="fr-FR" dirty="0" err="1" smtClean="0">
                <a:solidFill>
                  <a:schemeClr val="bg2"/>
                </a:solidFill>
              </a:rPr>
              <a:t>develop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skills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smtClean="0">
                <a:solidFill>
                  <a:schemeClr val="bg2"/>
                </a:solidFill>
              </a:rPr>
              <a:t>in </a:t>
            </a:r>
            <a:r>
              <a:rPr lang="fr-FR" dirty="0" err="1" smtClean="0">
                <a:solidFill>
                  <a:schemeClr val="bg2"/>
                </a:solidFill>
              </a:rPr>
              <a:t>literacy</a:t>
            </a:r>
            <a:r>
              <a:rPr lang="fr-FR" dirty="0" smtClean="0">
                <a:solidFill>
                  <a:schemeClr val="bg2"/>
                </a:solidFill>
              </a:rPr>
              <a:t>. For us, the </a:t>
            </a:r>
            <a:r>
              <a:rPr lang="fr-FR" dirty="0" err="1" smtClean="0">
                <a:solidFill>
                  <a:schemeClr val="bg2"/>
                </a:solidFill>
              </a:rPr>
              <a:t>language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is</a:t>
            </a:r>
            <a:r>
              <a:rPr lang="fr-FR" dirty="0" smtClean="0">
                <a:solidFill>
                  <a:schemeClr val="bg2"/>
                </a:solidFill>
              </a:rPr>
              <a:t> a </a:t>
            </a:r>
            <a:r>
              <a:rPr lang="fr-FR" dirty="0" err="1" smtClean="0">
                <a:solidFill>
                  <a:schemeClr val="bg2"/>
                </a:solidFill>
              </a:rPr>
              <a:t>very</a:t>
            </a:r>
            <a:r>
              <a:rPr lang="fr-FR" dirty="0" smtClean="0">
                <a:solidFill>
                  <a:schemeClr val="bg2"/>
                </a:solidFill>
              </a:rPr>
              <a:t> important </a:t>
            </a:r>
            <a:r>
              <a:rPr lang="fr-FR" dirty="0" err="1" smtClean="0">
                <a:solidFill>
                  <a:schemeClr val="bg2"/>
                </a:solidFill>
              </a:rPr>
              <a:t>tool</a:t>
            </a:r>
            <a:r>
              <a:rPr lang="fr-FR" dirty="0" smtClean="0">
                <a:solidFill>
                  <a:schemeClr val="bg2"/>
                </a:solidFill>
              </a:rPr>
              <a:t> and </a:t>
            </a:r>
            <a:r>
              <a:rPr lang="fr-FR" dirty="0" err="1" smtClean="0">
                <a:solidFill>
                  <a:schemeClr val="bg2"/>
                </a:solidFill>
              </a:rPr>
              <a:t>we</a:t>
            </a:r>
            <a:r>
              <a:rPr lang="fr-FR" dirty="0" smtClean="0">
                <a:solidFill>
                  <a:schemeClr val="bg2"/>
                </a:solidFill>
              </a:rPr>
              <a:t> have to </a:t>
            </a:r>
            <a:r>
              <a:rPr lang="fr-FR" dirty="0" err="1" smtClean="0">
                <a:solidFill>
                  <a:schemeClr val="bg2"/>
                </a:solidFill>
              </a:rPr>
              <a:t>increase</a:t>
            </a:r>
            <a:r>
              <a:rPr lang="fr-FR" dirty="0" smtClean="0">
                <a:solidFill>
                  <a:schemeClr val="bg2"/>
                </a:solidFill>
              </a:rPr>
              <a:t> the </a:t>
            </a:r>
            <a:r>
              <a:rPr lang="fr-FR" dirty="0" err="1" smtClean="0">
                <a:solidFill>
                  <a:schemeClr val="bg2"/>
                </a:solidFill>
              </a:rPr>
              <a:t>pupils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skills</a:t>
            </a:r>
            <a:r>
              <a:rPr lang="fr-FR" dirty="0" smtClean="0">
                <a:solidFill>
                  <a:schemeClr val="bg2"/>
                </a:solidFill>
              </a:rPr>
              <a:t> in </a:t>
            </a:r>
            <a:r>
              <a:rPr lang="fr-FR" dirty="0" err="1" smtClean="0">
                <a:solidFill>
                  <a:schemeClr val="bg2"/>
                </a:solidFill>
              </a:rPr>
              <a:t>writing</a:t>
            </a:r>
            <a:r>
              <a:rPr lang="fr-FR" dirty="0" smtClean="0">
                <a:solidFill>
                  <a:schemeClr val="bg2"/>
                </a:solidFill>
              </a:rPr>
              <a:t> productions, oral </a:t>
            </a:r>
            <a:r>
              <a:rPr lang="fr-FR" dirty="0" err="1" smtClean="0">
                <a:solidFill>
                  <a:schemeClr val="bg2"/>
                </a:solidFill>
              </a:rPr>
              <a:t>presentations</a:t>
            </a:r>
            <a:r>
              <a:rPr lang="fr-FR" dirty="0" smtClean="0">
                <a:solidFill>
                  <a:schemeClr val="bg2"/>
                </a:solidFill>
              </a:rPr>
              <a:t>. </a:t>
            </a:r>
            <a:r>
              <a:rPr lang="fr-FR" dirty="0" smtClean="0">
                <a:solidFill>
                  <a:schemeClr val="bg2"/>
                </a:solidFill>
              </a:rPr>
              <a:t>It </a:t>
            </a:r>
            <a:r>
              <a:rPr lang="fr-FR" dirty="0" err="1" smtClean="0">
                <a:solidFill>
                  <a:schemeClr val="bg2"/>
                </a:solidFill>
              </a:rPr>
              <a:t>appears</a:t>
            </a:r>
            <a:r>
              <a:rPr lang="fr-FR" dirty="0" smtClean="0">
                <a:solidFill>
                  <a:schemeClr val="bg2"/>
                </a:solidFill>
              </a:rPr>
              <a:t> important to </a:t>
            </a:r>
            <a:r>
              <a:rPr lang="fr-FR" dirty="0" err="1" smtClean="0">
                <a:solidFill>
                  <a:schemeClr val="bg2"/>
                </a:solidFill>
              </a:rPr>
              <a:t>expand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their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vocabulary</a:t>
            </a:r>
            <a:r>
              <a:rPr lang="fr-FR" dirty="0" smtClean="0">
                <a:solidFill>
                  <a:schemeClr val="bg2"/>
                </a:solidFill>
              </a:rPr>
              <a:t> and </a:t>
            </a:r>
            <a:r>
              <a:rPr lang="fr-FR" dirty="0" err="1" smtClean="0">
                <a:solidFill>
                  <a:schemeClr val="bg2"/>
                </a:solidFill>
              </a:rPr>
              <a:t>their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capacity</a:t>
            </a:r>
            <a:r>
              <a:rPr lang="fr-FR" dirty="0" smtClean="0">
                <a:solidFill>
                  <a:schemeClr val="bg2"/>
                </a:solidFill>
              </a:rPr>
              <a:t> of expression.</a:t>
            </a:r>
          </a:p>
          <a:p>
            <a:pPr algn="just"/>
            <a:r>
              <a:rPr lang="fr-FR" dirty="0" smtClean="0">
                <a:solidFill>
                  <a:schemeClr val="bg2"/>
                </a:solidFill>
              </a:rPr>
              <a:t>The control of the </a:t>
            </a:r>
            <a:r>
              <a:rPr lang="fr-FR" dirty="0" err="1" smtClean="0">
                <a:solidFill>
                  <a:schemeClr val="bg2"/>
                </a:solidFill>
              </a:rPr>
              <a:t>language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is</a:t>
            </a:r>
            <a:r>
              <a:rPr lang="fr-FR" dirty="0" smtClean="0">
                <a:solidFill>
                  <a:schemeClr val="bg2"/>
                </a:solidFill>
              </a:rPr>
              <a:t> a </a:t>
            </a:r>
            <a:r>
              <a:rPr lang="fr-FR" dirty="0" err="1" smtClean="0">
                <a:solidFill>
                  <a:schemeClr val="bg2"/>
                </a:solidFill>
              </a:rPr>
              <a:t>mean</a:t>
            </a:r>
            <a:r>
              <a:rPr lang="fr-FR" dirty="0" smtClean="0">
                <a:solidFill>
                  <a:schemeClr val="bg2"/>
                </a:solidFill>
              </a:rPr>
              <a:t> to </a:t>
            </a:r>
            <a:r>
              <a:rPr lang="fr-FR" dirty="0" err="1" smtClean="0">
                <a:solidFill>
                  <a:schemeClr val="bg2"/>
                </a:solidFill>
              </a:rPr>
              <a:t>build</a:t>
            </a:r>
            <a:r>
              <a:rPr lang="fr-FR" dirty="0" smtClean="0">
                <a:solidFill>
                  <a:schemeClr val="bg2"/>
                </a:solidFill>
              </a:rPr>
              <a:t> an argumentation, to </a:t>
            </a:r>
            <a:r>
              <a:rPr lang="fr-FR" dirty="0" err="1" smtClean="0">
                <a:solidFill>
                  <a:schemeClr val="bg2"/>
                </a:solidFill>
              </a:rPr>
              <a:t>explain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it</a:t>
            </a:r>
            <a:r>
              <a:rPr lang="fr-FR" dirty="0" smtClean="0">
                <a:solidFill>
                  <a:schemeClr val="bg2"/>
                </a:solidFill>
              </a:rPr>
              <a:t> and to </a:t>
            </a:r>
            <a:r>
              <a:rPr lang="fr-FR" dirty="0" err="1" smtClean="0">
                <a:solidFill>
                  <a:schemeClr val="bg2"/>
                </a:solidFill>
              </a:rPr>
              <a:t>validate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it</a:t>
            </a:r>
            <a:r>
              <a:rPr lang="fr-FR" dirty="0" smtClean="0">
                <a:solidFill>
                  <a:schemeClr val="bg2"/>
                </a:solidFill>
              </a:rPr>
              <a:t>.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5" name="Picture 7" descr="D:\Documents and Settings\gilliaem\Mes documents\téléchargés\ac_versailles_RV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42198"/>
            <a:ext cx="955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9_133x1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04800"/>
            <a:ext cx="990600" cy="96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2979" y="5858965"/>
            <a:ext cx="1550514" cy="6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780254" y="2753993"/>
            <a:ext cx="7781040" cy="3104972"/>
          </a:xfrm>
        </p:spPr>
        <p:txBody>
          <a:bodyPr/>
          <a:lstStyle/>
          <a:p>
            <a:r>
              <a:rPr lang="en-US" dirty="0" smtClean="0"/>
              <a:t>To complete this vision phase, we need</a:t>
            </a:r>
          </a:p>
          <a:p>
            <a:pPr lvl="1"/>
            <a:r>
              <a:rPr lang="en-US" dirty="0" smtClean="0"/>
              <a:t>Numerical interactive whiteboards, more computers (to take </a:t>
            </a:r>
            <a:r>
              <a:rPr lang="en-US" dirty="0" smtClean="0"/>
              <a:t>into </a:t>
            </a:r>
            <a:r>
              <a:rPr lang="en-US" dirty="0" smtClean="0"/>
              <a:t>account the evolution of the school population)</a:t>
            </a:r>
          </a:p>
          <a:p>
            <a:pPr lvl="1"/>
            <a:r>
              <a:rPr lang="en-US" dirty="0" smtClean="0"/>
              <a:t>Training </a:t>
            </a:r>
            <a:r>
              <a:rPr lang="en-US" dirty="0" smtClean="0"/>
              <a:t>on ICT and what they allow us to do with pupils</a:t>
            </a:r>
          </a:p>
          <a:p>
            <a:pPr algn="just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The top 3 things we most want to change in the next two years?</a:t>
            </a:r>
          </a:p>
          <a:p>
            <a:pPr lvl="1" algn="just"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/>
              <a:t>A common interactive numerical space of </a:t>
            </a:r>
            <a:r>
              <a:rPr lang="en-US" sz="1400" dirty="0" smtClean="0"/>
              <a:t>work </a:t>
            </a:r>
            <a:r>
              <a:rPr lang="en-US" sz="1400" dirty="0" smtClean="0"/>
              <a:t>for the whole educational community in order to share </a:t>
            </a:r>
            <a:r>
              <a:rPr lang="en-US" sz="1400" dirty="0" smtClean="0"/>
              <a:t>experiences, </a:t>
            </a:r>
            <a:r>
              <a:rPr lang="en-US" sz="1400" dirty="0" smtClean="0"/>
              <a:t>to allow  a better self assessment process.</a:t>
            </a:r>
          </a:p>
          <a:p>
            <a:pPr lvl="1" algn="just"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/>
              <a:t>E-Twinning with other schools around the world</a:t>
            </a:r>
            <a:r>
              <a:rPr lang="en-US" sz="1400" dirty="0" smtClean="0"/>
              <a:t>.</a:t>
            </a:r>
            <a:endParaRPr lang="en-US" sz="1400" dirty="0" smtClean="0"/>
          </a:p>
        </p:txBody>
      </p:sp>
      <p:pic>
        <p:nvPicPr>
          <p:cNvPr id="6" name="Picture 7" descr="D:\Documents and Settings\gilliaem\Mes documents\téléchargés\ac_versailles_RV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42198"/>
            <a:ext cx="955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9_133x1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04800"/>
            <a:ext cx="1295400" cy="12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2979" y="5858965"/>
            <a:ext cx="1550514" cy="6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774141" y="1134360"/>
            <a:ext cx="4988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>
                <a:solidFill>
                  <a:schemeClr val="bg2"/>
                </a:solidFill>
              </a:rPr>
              <a:t>Since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our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school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is</a:t>
            </a:r>
            <a:r>
              <a:rPr lang="fr-FR" dirty="0" smtClean="0">
                <a:solidFill>
                  <a:schemeClr val="bg2"/>
                </a:solidFill>
              </a:rPr>
              <a:t> a new </a:t>
            </a:r>
            <a:r>
              <a:rPr lang="fr-FR" dirty="0" err="1" smtClean="0">
                <a:solidFill>
                  <a:schemeClr val="bg2"/>
                </a:solidFill>
              </a:rPr>
              <a:t>school</a:t>
            </a:r>
            <a:r>
              <a:rPr lang="fr-FR" dirty="0" smtClean="0">
                <a:solidFill>
                  <a:schemeClr val="bg2"/>
                </a:solidFill>
              </a:rPr>
              <a:t>, </a:t>
            </a:r>
            <a:r>
              <a:rPr lang="fr-FR" dirty="0" err="1" smtClean="0">
                <a:solidFill>
                  <a:schemeClr val="bg2"/>
                </a:solidFill>
              </a:rPr>
              <a:t>that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still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is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smtClean="0">
                <a:solidFill>
                  <a:schemeClr val="bg2"/>
                </a:solidFill>
              </a:rPr>
              <a:t>in the setting up phase, </a:t>
            </a:r>
            <a:r>
              <a:rPr lang="fr-FR" dirty="0" err="1" smtClean="0">
                <a:solidFill>
                  <a:schemeClr val="bg2"/>
                </a:solidFill>
              </a:rPr>
              <a:t>we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need</a:t>
            </a:r>
            <a:r>
              <a:rPr lang="fr-FR" dirty="0" smtClean="0">
                <a:solidFill>
                  <a:schemeClr val="bg2"/>
                </a:solidFill>
              </a:rPr>
              <a:t> first to </a:t>
            </a:r>
            <a:r>
              <a:rPr lang="fr-FR" dirty="0" err="1" smtClean="0">
                <a:solidFill>
                  <a:schemeClr val="bg2"/>
                </a:solidFill>
              </a:rPr>
              <a:t>complete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our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equipment</a:t>
            </a:r>
            <a:r>
              <a:rPr lang="fr-FR" dirty="0" smtClean="0">
                <a:solidFill>
                  <a:schemeClr val="bg2"/>
                </a:solidFill>
              </a:rPr>
              <a:t> in the basic </a:t>
            </a:r>
            <a:r>
              <a:rPr lang="fr-FR" dirty="0" err="1" smtClean="0">
                <a:solidFill>
                  <a:schemeClr val="bg2"/>
                </a:solidFill>
              </a:rPr>
              <a:t>tools</a:t>
            </a:r>
            <a:r>
              <a:rPr lang="fr-FR" dirty="0" smtClean="0">
                <a:solidFill>
                  <a:schemeClr val="bg2"/>
                </a:solidFill>
              </a:rPr>
              <a:t> to </a:t>
            </a:r>
            <a:r>
              <a:rPr lang="fr-FR" dirty="0" err="1" smtClean="0">
                <a:solidFill>
                  <a:schemeClr val="bg2"/>
                </a:solidFill>
              </a:rPr>
              <a:t>be</a:t>
            </a:r>
            <a:r>
              <a:rPr lang="fr-FR" dirty="0" smtClean="0">
                <a:solidFill>
                  <a:schemeClr val="bg2"/>
                </a:solidFill>
              </a:rPr>
              <a:t> as efficient as possible in </a:t>
            </a:r>
            <a:r>
              <a:rPr lang="fr-FR" dirty="0" err="1" smtClean="0">
                <a:solidFill>
                  <a:schemeClr val="bg2"/>
                </a:solidFill>
              </a:rPr>
              <a:t>our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work</a:t>
            </a:r>
            <a:r>
              <a:rPr lang="fr-FR" dirty="0" smtClean="0">
                <a:solidFill>
                  <a:schemeClr val="bg2"/>
                </a:solidFill>
              </a:rPr>
              <a:t> (</a:t>
            </a:r>
            <a:r>
              <a:rPr lang="fr-FR" dirty="0" err="1" smtClean="0">
                <a:solidFill>
                  <a:schemeClr val="bg2"/>
                </a:solidFill>
              </a:rPr>
              <a:t>i.e</a:t>
            </a:r>
            <a:r>
              <a:rPr lang="fr-FR" dirty="0" smtClean="0">
                <a:solidFill>
                  <a:schemeClr val="bg2"/>
                </a:solidFill>
              </a:rPr>
              <a:t>: </a:t>
            </a:r>
            <a:r>
              <a:rPr lang="fr-FR" dirty="0" err="1" smtClean="0">
                <a:solidFill>
                  <a:schemeClr val="bg2"/>
                </a:solidFill>
              </a:rPr>
              <a:t>educative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games</a:t>
            </a:r>
            <a:r>
              <a:rPr lang="fr-FR" dirty="0" smtClean="0">
                <a:solidFill>
                  <a:schemeClr val="bg2"/>
                </a:solidFill>
              </a:rPr>
              <a:t>, </a:t>
            </a:r>
            <a:r>
              <a:rPr lang="fr-FR" dirty="0" err="1" smtClean="0">
                <a:solidFill>
                  <a:schemeClr val="bg2"/>
                </a:solidFill>
              </a:rPr>
              <a:t>equipment</a:t>
            </a:r>
            <a:r>
              <a:rPr lang="fr-FR" dirty="0" smtClean="0">
                <a:solidFill>
                  <a:schemeClr val="bg2"/>
                </a:solidFill>
              </a:rPr>
              <a:t> for </a:t>
            </a:r>
            <a:r>
              <a:rPr lang="fr-FR" dirty="0" err="1" smtClean="0">
                <a:solidFill>
                  <a:schemeClr val="bg2"/>
                </a:solidFill>
              </a:rPr>
              <a:t>motricity</a:t>
            </a:r>
            <a:r>
              <a:rPr lang="fr-FR" dirty="0" smtClean="0">
                <a:solidFill>
                  <a:schemeClr val="bg2"/>
                </a:solidFill>
              </a:rPr>
              <a:t> in </a:t>
            </a:r>
            <a:r>
              <a:rPr lang="fr-FR" dirty="0" err="1" smtClean="0">
                <a:solidFill>
                  <a:schemeClr val="bg2"/>
                </a:solidFill>
              </a:rPr>
              <a:t>pre-elementary</a:t>
            </a:r>
            <a:r>
              <a:rPr lang="fr-FR" dirty="0" smtClean="0">
                <a:solidFill>
                  <a:schemeClr val="bg2"/>
                </a:solidFill>
              </a:rPr>
              <a:t>…)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1" name="Image 10" descr="ecole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675" y="1033142"/>
            <a:ext cx="2437466" cy="172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507" y="342198"/>
            <a:ext cx="5125669" cy="792162"/>
          </a:xfrm>
        </p:spPr>
        <p:txBody>
          <a:bodyPr/>
          <a:lstStyle/>
          <a:p>
            <a:r>
              <a:rPr lang="en-US" dirty="0" smtClean="0">
                <a:latin typeface="Segoe Semibold" pitchFamily="34" charset="0"/>
              </a:rPr>
              <a:t>Ideas for Attaining the Vision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>
              <a:buNone/>
            </a:pPr>
            <a:r>
              <a:rPr lang="en-US" dirty="0" smtClean="0"/>
              <a:t>To  attain the vision  for our school in those areas</a:t>
            </a:r>
          </a:p>
          <a:p>
            <a:pPr lvl="1" algn="just">
              <a:lnSpc>
                <a:spcPct val="100000"/>
              </a:lnSpc>
            </a:pPr>
            <a:r>
              <a:rPr lang="en-US" dirty="0" smtClean="0">
                <a:latin typeface="Segoe Semibold" pitchFamily="34" charset="0"/>
              </a:rPr>
              <a:t>Teaching, learning and assessment</a:t>
            </a:r>
          </a:p>
          <a:p>
            <a:pPr lvl="1" algn="just">
              <a:lnSpc>
                <a:spcPct val="100000"/>
              </a:lnSpc>
            </a:pPr>
            <a:r>
              <a:rPr lang="en-US" dirty="0" smtClean="0">
                <a:latin typeface="Segoe Semibold" pitchFamily="34" charset="0"/>
              </a:rPr>
              <a:t>Capacity building</a:t>
            </a:r>
          </a:p>
          <a:p>
            <a:pPr lvl="1" algn="just">
              <a:lnSpc>
                <a:spcPct val="100000"/>
              </a:lnSpc>
            </a:pPr>
            <a:r>
              <a:rPr lang="en-US" dirty="0" smtClean="0">
                <a:latin typeface="Segoe Semibold" pitchFamily="34" charset="0"/>
              </a:rPr>
              <a:t>Learning environment development</a:t>
            </a:r>
          </a:p>
          <a:p>
            <a:pPr lvl="1" algn="just">
              <a:lnSpc>
                <a:spcPct val="100000"/>
              </a:lnSpc>
            </a:pPr>
            <a:r>
              <a:rPr lang="en-US" dirty="0" smtClean="0">
                <a:latin typeface="Segoe Semibold" pitchFamily="34" charset="0"/>
              </a:rPr>
              <a:t>Student voice.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 </a:t>
            </a:r>
            <a:r>
              <a:rPr lang="en-US" dirty="0" smtClean="0"/>
              <a:t>It is </a:t>
            </a:r>
            <a:r>
              <a:rPr lang="en-US" dirty="0" smtClean="0"/>
              <a:t>important to develop the collaboration with the surrounding partners. For instance, this kind of support is at the beginning and grows step by step  with our evolution.</a:t>
            </a:r>
          </a:p>
          <a:p>
            <a:pPr algn="just">
              <a:buNone/>
            </a:pPr>
            <a:r>
              <a:rPr lang="en-US" dirty="0" smtClean="0"/>
              <a:t>It would be an important thing to upgrade our initial </a:t>
            </a:r>
            <a:r>
              <a:rPr lang="en-US" dirty="0" smtClean="0"/>
              <a:t>training</a:t>
            </a:r>
            <a:r>
              <a:rPr lang="en-US" dirty="0" smtClean="0"/>
              <a:t> </a:t>
            </a:r>
            <a:r>
              <a:rPr lang="en-US" dirty="0" smtClean="0"/>
              <a:t>and to adapt our way of teaching.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  <p:pic>
        <p:nvPicPr>
          <p:cNvPr id="5" name="Picture 7" descr="D:\Documents and Settings\gilliaem\Mes documents\téléchargés\ac_versailles_RV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198"/>
            <a:ext cx="955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9_133x1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04800"/>
            <a:ext cx="1295400" cy="12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5" descr="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2979" y="5858965"/>
            <a:ext cx="1550514" cy="6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290" y="342198"/>
            <a:ext cx="4421874" cy="792162"/>
          </a:xfrm>
        </p:spPr>
        <p:txBody>
          <a:bodyPr/>
          <a:lstStyle/>
          <a:p>
            <a:r>
              <a:rPr lang="en-US" dirty="0" smtClean="0"/>
              <a:t>Anticipated Challenges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bg2"/>
                </a:solidFill>
              </a:rPr>
              <a:t>The needs of our students is one of our main concerns, so to improve us in this area, we are looking for a better organization of the school.</a:t>
            </a:r>
            <a:endParaRPr lang="fr-FR" sz="1600" dirty="0" smtClean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Create an </a:t>
            </a:r>
            <a:r>
              <a:rPr lang="en-US" sz="1600" dirty="0" smtClean="0">
                <a:solidFill>
                  <a:schemeClr val="bg2"/>
                </a:solidFill>
              </a:rPr>
              <a:t>website </a:t>
            </a:r>
            <a:r>
              <a:rPr lang="en-US" sz="1600" dirty="0" smtClean="0">
                <a:solidFill>
                  <a:schemeClr val="bg2"/>
                </a:solidFill>
              </a:rPr>
              <a:t>of the school open to the surrounding community.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Create a common interactive numerical space of work  for the whole educational community. 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To discuss the best use of the available free spaces in the school with the building designer</a:t>
            </a:r>
            <a:endParaRPr lang="en-US" sz="1600" dirty="0" smtClean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Upgrade our initial </a:t>
            </a:r>
            <a:r>
              <a:rPr lang="en-US" sz="1600" dirty="0" smtClean="0">
                <a:solidFill>
                  <a:schemeClr val="bg2"/>
                </a:solidFill>
              </a:rPr>
              <a:t>training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in order to have a better use of the ICT.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E-twinning with other school around the world.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Image 8" descr="9_133x1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04800"/>
            <a:ext cx="1295400" cy="12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:\Documents and Settings\gilliaem\Mes documents\téléchargés\ac_versailles_RV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2198"/>
            <a:ext cx="955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5" descr="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5807" y="5566960"/>
            <a:ext cx="1550514" cy="6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For the moment, we have created the </a:t>
            </a:r>
            <a:r>
              <a:rPr lang="en-US" dirty="0" smtClean="0">
                <a:solidFill>
                  <a:schemeClr val="accent2"/>
                </a:solidFill>
              </a:rPr>
              <a:t>website</a:t>
            </a:r>
            <a:r>
              <a:rPr lang="en-US" dirty="0" smtClean="0">
                <a:solidFill>
                  <a:schemeClr val="accent2"/>
                </a:solidFill>
              </a:rPr>
              <a:t>. It is </a:t>
            </a:r>
            <a:r>
              <a:rPr lang="en-US" dirty="0" smtClean="0">
                <a:solidFill>
                  <a:schemeClr val="accent2"/>
                </a:solidFill>
              </a:rPr>
              <a:t>filed </a:t>
            </a:r>
            <a:r>
              <a:rPr lang="en-US" dirty="0" smtClean="0">
                <a:solidFill>
                  <a:schemeClr val="accent2"/>
                </a:solidFill>
              </a:rPr>
              <a:t>by articles </a:t>
            </a:r>
            <a:r>
              <a:rPr lang="en-US" dirty="0" smtClean="0">
                <a:solidFill>
                  <a:schemeClr val="accent2"/>
                </a:solidFill>
              </a:rPr>
              <a:t>from </a:t>
            </a:r>
            <a:r>
              <a:rPr lang="en-US" dirty="0" smtClean="0">
                <a:solidFill>
                  <a:schemeClr val="accent2"/>
                </a:solidFill>
              </a:rPr>
              <a:t>the pupils, </a:t>
            </a:r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teachers and in a </a:t>
            </a:r>
            <a:r>
              <a:rPr lang="en-US" dirty="0" smtClean="0">
                <a:solidFill>
                  <a:schemeClr val="accent2"/>
                </a:solidFill>
              </a:rPr>
              <a:t>near </a:t>
            </a:r>
            <a:r>
              <a:rPr lang="en-US" dirty="0" smtClean="0">
                <a:solidFill>
                  <a:schemeClr val="accent2"/>
                </a:solidFill>
              </a:rPr>
              <a:t>future, </a:t>
            </a:r>
            <a:r>
              <a:rPr lang="en-US" dirty="0" smtClean="0">
                <a:solidFill>
                  <a:schemeClr val="accent2"/>
                </a:solidFill>
              </a:rPr>
              <a:t>will be filed by </a:t>
            </a:r>
            <a:r>
              <a:rPr lang="en-US" dirty="0" smtClean="0">
                <a:solidFill>
                  <a:schemeClr val="accent2"/>
                </a:solidFill>
              </a:rPr>
              <a:t>the elected parents at the school council.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We </a:t>
            </a:r>
            <a:r>
              <a:rPr lang="en-US" dirty="0" smtClean="0">
                <a:solidFill>
                  <a:schemeClr val="accent2"/>
                </a:solidFill>
              </a:rPr>
              <a:t>are developing the organization of the school by fixing the Pedagogical Project of School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Contacts are taken with different partners to create the basis of our project.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We defined the planning roles and engagements and the stakeholder landscape</a:t>
            </a:r>
          </a:p>
          <a:p>
            <a:endParaRPr lang="fr-FR" dirty="0"/>
          </a:p>
        </p:txBody>
      </p:sp>
      <p:pic>
        <p:nvPicPr>
          <p:cNvPr id="5" name="Picture 7" descr="D:\Documents and Settings\gilliaem\Mes documents\téléchargés\ac_versailles_RV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42198"/>
            <a:ext cx="955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9_133x1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04800"/>
            <a:ext cx="1295400" cy="12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5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960" y="5232495"/>
            <a:ext cx="1550514" cy="6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si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89" y="4128247"/>
            <a:ext cx="4178235" cy="233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1">
      <a:dk1>
        <a:srgbClr xmlns:mc="http://schemas.openxmlformats.org/markup-compatibility/2006" xmlns:a14="http://schemas.microsoft.com/office/drawing/2010/main" val="AFDAF6" mc:Ignorable=""/>
      </a:dk1>
      <a:lt1>
        <a:sysClr val="window" lastClr="FFFFFF"/>
      </a:lt1>
      <a:dk2>
        <a:srgbClr xmlns:mc="http://schemas.openxmlformats.org/markup-compatibility/2006" xmlns:a14="http://schemas.microsoft.com/office/drawing/2010/main" val="5990CA" mc:Ignorable=""/>
      </a:dk2>
      <a:lt2>
        <a:srgbClr xmlns:mc="http://schemas.openxmlformats.org/markup-compatibility/2006" xmlns:a14="http://schemas.microsoft.com/office/drawing/2010/main" val="004278" mc:Ignorable=""/>
      </a:lt2>
      <a:accent1>
        <a:srgbClr xmlns:mc="http://schemas.openxmlformats.org/markup-compatibility/2006" xmlns:a14="http://schemas.microsoft.com/office/drawing/2010/main" val="FEC400" mc:Ignorable=""/>
      </a:accent1>
      <a:accent2>
        <a:srgbClr xmlns:mc="http://schemas.openxmlformats.org/markup-compatibility/2006" xmlns:a14="http://schemas.microsoft.com/office/drawing/2010/main" val="E58E00" mc:Ignorable=""/>
      </a:accent2>
      <a:accent3>
        <a:srgbClr xmlns:mc="http://schemas.openxmlformats.org/markup-compatibility/2006" xmlns:a14="http://schemas.microsoft.com/office/drawing/2010/main" val="D8D000" mc:Ignorable=""/>
      </a:accent3>
      <a:accent4>
        <a:srgbClr xmlns:mc="http://schemas.openxmlformats.org/markup-compatibility/2006" xmlns:a14="http://schemas.microsoft.com/office/drawing/2010/main" val="76BE5B" mc:Ignorable=""/>
      </a:accent4>
      <a:accent5>
        <a:srgbClr xmlns:mc="http://schemas.openxmlformats.org/markup-compatibility/2006" xmlns:a14="http://schemas.microsoft.com/office/drawing/2010/main" val="006025" mc:Ignorable=""/>
      </a:accent5>
      <a:accent6>
        <a:srgbClr xmlns:mc="http://schemas.openxmlformats.org/markup-compatibility/2006" xmlns:a14="http://schemas.microsoft.com/office/drawing/2010/main" val="A4A5A5" mc:Ignorable=""/>
      </a:accent6>
      <a:hlink>
        <a:srgbClr xmlns:mc="http://schemas.openxmlformats.org/markup-compatibility/2006" xmlns:a14="http://schemas.microsoft.com/office/drawing/2010/main" val="004278" mc:Ignorable=""/>
      </a:hlink>
      <a:folHlink>
        <a:srgbClr xmlns:mc="http://schemas.openxmlformats.org/markup-compatibility/2006" xmlns:a14="http://schemas.microsoft.com/office/drawing/2010/main" val="882708" mc:Ignorable="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0ED13F27EF96A1439A58CFC74CAFC0C5" ma:contentTypeVersion="" ma:contentTypeDescription="" ma:contentTypeScope="" ma:versionID="3fc4ed41e5096cf4f8a3efc9cd0501b6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  <ContentTypeId xmlns="http://schemas.microsoft.com/sharepoint/v3">0x000ED13F27EF96A1439A58CFC74CAFC0C5</ContentTypeId>
  </documentManagement>
</p:properties>
</file>

<file path=customXml/itemProps1.xml><?xml version="1.0" encoding="utf-8"?>
<ds:datastoreItem xmlns:ds="http://schemas.openxmlformats.org/officeDocument/2006/customXml" ds:itemID="{19C229A2-A7F2-4E69-B78B-3527DCB288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3822C2C-53E2-43E0-BEBB-6767B84817FA}"/>
</file>

<file path=customXml/itemProps3.xml><?xml version="1.0" encoding="utf-8"?>
<ds:datastoreItem xmlns:ds="http://schemas.openxmlformats.org/officeDocument/2006/customXml" ds:itemID="{18E64A02-A1DB-45D4-B2EF-3D5D6EED535D}"/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822</Words>
  <Application>Microsoft Office PowerPoint</Application>
  <PresentationFormat>On-screen Show (4:3)</PresentationFormat>
  <Paragraphs>65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2_Office Theme</vt:lpstr>
      <vt:lpstr>Document</vt:lpstr>
      <vt:lpstr>Ecole Primaire Les Chartreux</vt:lpstr>
      <vt:lpstr>Vision of Innovation</vt:lpstr>
      <vt:lpstr>PowerPoint Presentation</vt:lpstr>
      <vt:lpstr>Current Status</vt:lpstr>
      <vt:lpstr>PowerPoint Presentation</vt:lpstr>
      <vt:lpstr>PowerPoint Presentation</vt:lpstr>
      <vt:lpstr>Ideas for Attaining the Vision</vt:lpstr>
      <vt:lpstr>Anticipated Challenges</vt:lpstr>
      <vt:lpstr>PowerPoint Presentation</vt:lpstr>
      <vt:lpstr>Stakeholder landscape Who needs to be engaged from the wider community of your school? </vt:lpstr>
      <vt:lpstr>Planning roles and engagements</vt:lpstr>
      <vt:lpstr>How can Innovative Schools community help?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Leah Kimble</dc:creator>
  <cp:lastModifiedBy>t-flalv</cp:lastModifiedBy>
  <cp:revision>183</cp:revision>
  <cp:lastPrinted>2009-08-24T23:23:43Z</cp:lastPrinted>
  <dcterms:created xsi:type="dcterms:W3CDTF">2009-08-25T19:59:42Z</dcterms:created>
  <dcterms:modified xsi:type="dcterms:W3CDTF">2010-03-08T09:49:12Z</dcterms:modified>
  <cp:contentType>_Docs_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DocumentEventProcessedId">
    <vt:lpwstr>6bcadf35-8dbd-4e35-9d09-2abcaeae930e</vt:lpwstr>
  </property>
  <property fmtid="{D5CDD505-2E9C-101B-9397-08002B2CF9AE}" pid="3" name="LastObjectUpdateEventProcessedVersion">
    <vt:lpwstr>7.0</vt:lpwstr>
  </property>
</Properties>
</file>